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0080625" cy="7559675"/>
  <p:notesSz cx="7772400" cy="100584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62" y="-10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endParaRPr lang="en-US"/>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endParaRPr lang="en-US"/>
          </a:p>
        </p:txBody>
      </p:sp>
      <p:sp>
        <p:nvSpPr>
          <p:cNvPr id="2051" name="AutoShape 3"/>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endParaRPr lang="en-US"/>
          </a:p>
        </p:txBody>
      </p:sp>
      <p:sp>
        <p:nvSpPr>
          <p:cNvPr id="2052" name="AutoShape 4"/>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endParaRPr lang="en-US"/>
          </a:p>
        </p:txBody>
      </p:sp>
      <p:sp>
        <p:nvSpPr>
          <p:cNvPr id="2053" name="AutoShape 5"/>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endParaRPr lang="en-US"/>
          </a:p>
        </p:txBody>
      </p:sp>
      <p:sp>
        <p:nvSpPr>
          <p:cNvPr id="2054" name="Rectangle 6"/>
          <p:cNvSpPr>
            <a:spLocks noGrp="1" noRot="1" noChangeAspect="1" noChangeArrowheads="1"/>
          </p:cNvSpPr>
          <p:nvPr>
            <p:ph type="sldImg"/>
          </p:nvPr>
        </p:nvSpPr>
        <p:spPr bwMode="auto">
          <a:xfrm>
            <a:off x="1371600" y="763588"/>
            <a:ext cx="5019675" cy="3762375"/>
          </a:xfrm>
          <a:prstGeom prst="rect">
            <a:avLst/>
          </a:prstGeom>
          <a:noFill/>
          <a:ln w="9525">
            <a:noFill/>
            <a:round/>
            <a:headEnd/>
            <a:tailEnd/>
          </a:ln>
          <a:effectLst/>
        </p:spPr>
      </p:sp>
      <p:sp>
        <p:nvSpPr>
          <p:cNvPr id="2055" name="Rectangle 7"/>
          <p:cNvSpPr>
            <a:spLocks noGrp="1" noChangeArrowheads="1"/>
          </p:cNvSpPr>
          <p:nvPr>
            <p:ph type="body"/>
          </p:nvPr>
        </p:nvSpPr>
        <p:spPr bwMode="auto">
          <a:xfrm>
            <a:off x="777875" y="4776788"/>
            <a:ext cx="6208713" cy="45164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smtClean="0"/>
          </a:p>
        </p:txBody>
      </p:sp>
      <p:sp>
        <p:nvSpPr>
          <p:cNvPr id="2056" name="Rectangle 8"/>
          <p:cNvSpPr>
            <a:spLocks noGrp="1" noChangeArrowheads="1"/>
          </p:cNvSpPr>
          <p:nvPr>
            <p:ph type="hdr"/>
          </p:nvPr>
        </p:nvSpPr>
        <p:spPr bwMode="auto">
          <a:xfrm>
            <a:off x="0" y="0"/>
            <a:ext cx="3363913" cy="4937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cs typeface="Arial Unicode MS" charset="0"/>
              </a:defRPr>
            </a:lvl1pPr>
          </a:lstStyle>
          <a:p>
            <a:endParaRPr lang="en-US"/>
          </a:p>
        </p:txBody>
      </p:sp>
      <p:sp>
        <p:nvSpPr>
          <p:cNvPr id="2057" name="Rectangle 9"/>
          <p:cNvSpPr>
            <a:spLocks noGrp="1" noChangeArrowheads="1"/>
          </p:cNvSpPr>
          <p:nvPr>
            <p:ph type="dt"/>
          </p:nvPr>
        </p:nvSpPr>
        <p:spPr bwMode="auto">
          <a:xfrm>
            <a:off x="4398963" y="0"/>
            <a:ext cx="3363912" cy="4937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cs typeface="Arial Unicode MS" charset="0"/>
              </a:defRPr>
            </a:lvl1pPr>
          </a:lstStyle>
          <a:p>
            <a:endParaRPr lang="en-US"/>
          </a:p>
        </p:txBody>
      </p:sp>
      <p:sp>
        <p:nvSpPr>
          <p:cNvPr id="2058" name="Rectangle 10"/>
          <p:cNvSpPr>
            <a:spLocks noGrp="1" noChangeArrowheads="1"/>
          </p:cNvSpPr>
          <p:nvPr>
            <p:ph type="ftr"/>
          </p:nvPr>
        </p:nvSpPr>
        <p:spPr bwMode="auto">
          <a:xfrm>
            <a:off x="0" y="9555163"/>
            <a:ext cx="3363913" cy="49371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cs typeface="Arial Unicode MS" charset="0"/>
              </a:defRPr>
            </a:lvl1pPr>
          </a:lstStyle>
          <a:p>
            <a:endParaRPr lang="en-US"/>
          </a:p>
        </p:txBody>
      </p:sp>
      <p:sp>
        <p:nvSpPr>
          <p:cNvPr id="2059" name="Rectangle 11"/>
          <p:cNvSpPr>
            <a:spLocks noGrp="1" noChangeArrowheads="1"/>
          </p:cNvSpPr>
          <p:nvPr>
            <p:ph type="sldNum"/>
          </p:nvPr>
        </p:nvSpPr>
        <p:spPr bwMode="auto">
          <a:xfrm>
            <a:off x="4398963" y="9555163"/>
            <a:ext cx="3363912" cy="49371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itchFamily="16" charset="0"/>
                <a:cs typeface="Arial Unicode MS" charset="0"/>
              </a:defRPr>
            </a:lvl1pPr>
          </a:lstStyle>
          <a:p>
            <a:fld id="{A9A37FBE-6B75-4458-BB30-B92318305B72}"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EF7A52E0-5021-4C50-A224-C03D151D3FF2}" type="slidenum">
              <a:rPr lang="en-US"/>
              <a:pPr/>
              <a:t>1</a:t>
            </a:fld>
            <a:endParaRPr lang="en-US"/>
          </a:p>
        </p:txBody>
      </p:sp>
      <p:sp>
        <p:nvSpPr>
          <p:cNvPr id="17409" name="Text Box 1"/>
          <p:cNvSpPr txBox="1">
            <a:spLocks noChangeArrowheads="1"/>
          </p:cNvSpPr>
          <p:nvPr/>
        </p:nvSpPr>
        <p:spPr bwMode="auto">
          <a:xfrm>
            <a:off x="1371600" y="763588"/>
            <a:ext cx="5029200" cy="377190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7410"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8DCA2D13-8E34-4E2B-BCD5-368517D5D849}" type="slidenum">
              <a:rPr lang="en-US"/>
              <a:pPr/>
              <a:t>10</a:t>
            </a:fld>
            <a:endParaRPr lang="en-US"/>
          </a:p>
        </p:txBody>
      </p:sp>
      <p:sp>
        <p:nvSpPr>
          <p:cNvPr id="26625"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6626"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992DE065-A0E4-4F99-8966-B072971ADB35}" type="slidenum">
              <a:rPr lang="en-US"/>
              <a:pPr/>
              <a:t>11</a:t>
            </a:fld>
            <a:endParaRPr lang="en-US"/>
          </a:p>
        </p:txBody>
      </p:sp>
      <p:sp>
        <p:nvSpPr>
          <p:cNvPr id="27649"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7650"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DE96AFEF-58FA-4038-B41F-A91B8901E699}" type="slidenum">
              <a:rPr lang="en-US"/>
              <a:pPr/>
              <a:t>12</a:t>
            </a:fld>
            <a:endParaRPr lang="en-US"/>
          </a:p>
        </p:txBody>
      </p:sp>
      <p:sp>
        <p:nvSpPr>
          <p:cNvPr id="28673"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8674"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FF9C8131-677B-40E5-98DB-977015AA2DCF}" type="slidenum">
              <a:rPr lang="en-US"/>
              <a:pPr/>
              <a:t>13</a:t>
            </a:fld>
            <a:endParaRPr lang="en-US"/>
          </a:p>
        </p:txBody>
      </p:sp>
      <p:sp>
        <p:nvSpPr>
          <p:cNvPr id="29697"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9698"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96CBE7BE-0457-4E73-B096-B589B8804483}" type="slidenum">
              <a:rPr lang="en-US"/>
              <a:pPr/>
              <a:t>14</a:t>
            </a:fld>
            <a:endParaRPr lang="en-US"/>
          </a:p>
        </p:txBody>
      </p:sp>
      <p:sp>
        <p:nvSpPr>
          <p:cNvPr id="30721" name="Text Box 1"/>
          <p:cNvSpPr txBox="1">
            <a:spLocks noChangeArrowheads="1"/>
          </p:cNvSpPr>
          <p:nvPr/>
        </p:nvSpPr>
        <p:spPr bwMode="auto">
          <a:xfrm>
            <a:off x="1371600" y="763588"/>
            <a:ext cx="5022850" cy="37655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0722"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3892845D-FE26-4FBA-B851-D0259DA9C10A}" type="slidenum">
              <a:rPr lang="en-US"/>
              <a:pPr/>
              <a:t>2</a:t>
            </a:fld>
            <a:endParaRPr lang="en-US"/>
          </a:p>
        </p:txBody>
      </p:sp>
      <p:sp>
        <p:nvSpPr>
          <p:cNvPr id="18433"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8434"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5237422F-7D33-4560-A67D-83A14F1FD5D9}" type="slidenum">
              <a:rPr lang="en-US"/>
              <a:pPr/>
              <a:t>3</a:t>
            </a:fld>
            <a:endParaRPr lang="en-US"/>
          </a:p>
        </p:txBody>
      </p:sp>
      <p:sp>
        <p:nvSpPr>
          <p:cNvPr id="19457" name="Text Box 1"/>
          <p:cNvSpPr txBox="1">
            <a:spLocks noChangeArrowheads="1"/>
          </p:cNvSpPr>
          <p:nvPr/>
        </p:nvSpPr>
        <p:spPr bwMode="auto">
          <a:xfrm>
            <a:off x="1371600" y="763588"/>
            <a:ext cx="5024438" cy="3767137"/>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19458"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2BBD2956-F6F4-424B-9ED3-3086E8BF3B09}" type="slidenum">
              <a:rPr lang="en-US"/>
              <a:pPr/>
              <a:t>4</a:t>
            </a:fld>
            <a:endParaRPr lang="en-US"/>
          </a:p>
        </p:txBody>
      </p:sp>
      <p:sp>
        <p:nvSpPr>
          <p:cNvPr id="20481" name="Text Box 1"/>
          <p:cNvSpPr txBox="1">
            <a:spLocks noChangeArrowheads="1"/>
          </p:cNvSpPr>
          <p:nvPr/>
        </p:nvSpPr>
        <p:spPr bwMode="auto">
          <a:xfrm>
            <a:off x="1371600" y="763588"/>
            <a:ext cx="5022850" cy="37655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0482"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72F3ACB4-FB29-4A01-8AA4-15B30745FC8B}" type="slidenum">
              <a:rPr lang="en-US"/>
              <a:pPr/>
              <a:t>5</a:t>
            </a:fld>
            <a:endParaRPr lang="en-US"/>
          </a:p>
        </p:txBody>
      </p:sp>
      <p:sp>
        <p:nvSpPr>
          <p:cNvPr id="21505" name="Text Box 1"/>
          <p:cNvSpPr txBox="1">
            <a:spLocks noChangeArrowheads="1"/>
          </p:cNvSpPr>
          <p:nvPr/>
        </p:nvSpPr>
        <p:spPr bwMode="auto">
          <a:xfrm>
            <a:off x="1371600" y="763588"/>
            <a:ext cx="5022850" cy="37655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1506"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3523F00C-3E25-40AD-B906-52C3128573DC}" type="slidenum">
              <a:rPr lang="en-US"/>
              <a:pPr/>
              <a:t>6</a:t>
            </a:fld>
            <a:endParaRPr lang="en-US"/>
          </a:p>
        </p:txBody>
      </p:sp>
      <p:sp>
        <p:nvSpPr>
          <p:cNvPr id="22529" name="Text Box 1"/>
          <p:cNvSpPr txBox="1">
            <a:spLocks noChangeArrowheads="1"/>
          </p:cNvSpPr>
          <p:nvPr/>
        </p:nvSpPr>
        <p:spPr bwMode="auto">
          <a:xfrm>
            <a:off x="1371600" y="763588"/>
            <a:ext cx="5022850" cy="37655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2530"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E2723D12-6A46-434D-A383-CD9F1D222810}" type="slidenum">
              <a:rPr lang="en-US"/>
              <a:pPr/>
              <a:t>7</a:t>
            </a:fld>
            <a:endParaRPr lang="en-US"/>
          </a:p>
        </p:txBody>
      </p:sp>
      <p:sp>
        <p:nvSpPr>
          <p:cNvPr id="23553"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3554"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EA4ACDE7-FC5A-4CCF-8412-2CAE9C4662B8}" type="slidenum">
              <a:rPr lang="en-US"/>
              <a:pPr/>
              <a:t>8</a:t>
            </a:fld>
            <a:endParaRPr lang="en-US"/>
          </a:p>
        </p:txBody>
      </p:sp>
      <p:sp>
        <p:nvSpPr>
          <p:cNvPr id="24577" name="Text Box 1"/>
          <p:cNvSpPr txBox="1">
            <a:spLocks noChangeArrowheads="1"/>
          </p:cNvSpPr>
          <p:nvPr/>
        </p:nvSpPr>
        <p:spPr bwMode="auto">
          <a:xfrm>
            <a:off x="1371600" y="763588"/>
            <a:ext cx="5027613" cy="3770312"/>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24578"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1"/>
          <p:cNvSpPr>
            <a:spLocks noGrp="1" noChangeArrowheads="1"/>
          </p:cNvSpPr>
          <p:nvPr>
            <p:ph type="sldNum"/>
          </p:nvPr>
        </p:nvSpPr>
        <p:spPr>
          <a:ln/>
        </p:spPr>
        <p:txBody>
          <a:bodyPr/>
          <a:lstStyle/>
          <a:p>
            <a:fld id="{138DD833-3619-4F81-9C6C-8AED7DF08E29}" type="slidenum">
              <a:rPr lang="en-US"/>
              <a:pPr/>
              <a:t>9</a:t>
            </a:fld>
            <a:endParaRPr lang="en-US"/>
          </a:p>
        </p:txBody>
      </p:sp>
      <p:sp>
        <p:nvSpPr>
          <p:cNvPr id="25601" name="Text Box 1"/>
          <p:cNvSpPr txBox="1">
            <a:spLocks noChangeArrowheads="1"/>
          </p:cNvSpPr>
          <p:nvPr/>
        </p:nvSpPr>
        <p:spPr bwMode="auto">
          <a:xfrm>
            <a:off x="1371600" y="763588"/>
            <a:ext cx="5022850" cy="37655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5602" name="Rectangle 2"/>
          <p:cNvSpPr txBox="1">
            <a:spLocks noGrp="1" noChangeArrowheads="1"/>
          </p:cNvSpPr>
          <p:nvPr>
            <p:ph type="body"/>
          </p:nvPr>
        </p:nvSpPr>
        <p:spPr bwMode="auto">
          <a:xfrm>
            <a:off x="777875" y="4776788"/>
            <a:ext cx="6210300" cy="451802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88036" y="1511935"/>
            <a:ext cx="8655897" cy="2015913"/>
          </a:xfrm>
          <a:ln>
            <a:noFill/>
          </a:ln>
        </p:spPr>
        <p:txBody>
          <a:bodyPr vert="horz" tIns="0" rIns="20159"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88036" y="3558863"/>
            <a:ext cx="8659257" cy="1931917"/>
          </a:xfrm>
        </p:spPr>
        <p:txBody>
          <a:bodyPr lIns="0" rIns="20159"/>
          <a:lstStyle>
            <a:lvl1pPr marL="0" marR="50397" indent="0" algn="r">
              <a:buNone/>
              <a:defRPr>
                <a:solidFill>
                  <a:schemeClr val="tx1"/>
                </a:solidFill>
              </a:defRPr>
            </a:lvl1pPr>
            <a:lvl2pPr marL="503972" indent="0" algn="ctr">
              <a:buNone/>
            </a:lvl2pPr>
            <a:lvl3pPr marL="1007943" indent="0" algn="ctr">
              <a:buNone/>
            </a:lvl3pPr>
            <a:lvl4pPr marL="1511915" indent="0" algn="ctr">
              <a:buNone/>
            </a:lvl4pPr>
            <a:lvl5pPr marL="2015886" indent="0" algn="ctr">
              <a:buNone/>
            </a:lvl5pPr>
            <a:lvl6pPr marL="2519858" indent="0" algn="ctr">
              <a:buNone/>
            </a:lvl6pPr>
            <a:lvl7pPr marL="3023829" indent="0" algn="ctr">
              <a:buNone/>
            </a:lvl7pPr>
            <a:lvl8pPr marL="3527801" indent="0" algn="ctr">
              <a:buNone/>
            </a:lvl8pPr>
            <a:lvl9pPr marL="4031772"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DE8B32F-68E1-446D-9D33-5CB12E228F8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B90B6F-427A-45D1-A99B-3BCE5D16F9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453" y="1007958"/>
            <a:ext cx="2268141" cy="5745004"/>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4031" y="1007958"/>
            <a:ext cx="6636411" cy="574500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839283-24C6-4262-9945-5891700A40E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1450" cy="1252538"/>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503238" y="6886575"/>
            <a:ext cx="2338387" cy="511175"/>
          </a:xfrm>
        </p:spPr>
        <p:txBody>
          <a:bodyPr/>
          <a:lstStyle>
            <a:lvl1pPr>
              <a:defRPr/>
            </a:lvl1pPr>
          </a:lstStyle>
          <a:p>
            <a:endParaRPr lang="en-US"/>
          </a:p>
        </p:txBody>
      </p:sp>
      <p:sp>
        <p:nvSpPr>
          <p:cNvPr id="4" name="Footer Placeholder 3"/>
          <p:cNvSpPr>
            <a:spLocks noGrp="1"/>
          </p:cNvSpPr>
          <p:nvPr>
            <p:ph type="ftr" idx="11"/>
          </p:nvPr>
        </p:nvSpPr>
        <p:spPr>
          <a:xfrm>
            <a:off x="3448050" y="6886575"/>
            <a:ext cx="3186113" cy="511175"/>
          </a:xfrm>
        </p:spPr>
        <p:txBody>
          <a:bodyPr/>
          <a:lstStyle>
            <a:lvl1pPr>
              <a:defRPr/>
            </a:lvl1pPr>
          </a:lstStyle>
          <a:p>
            <a:endParaRPr lang="en-US"/>
          </a:p>
        </p:txBody>
      </p:sp>
      <p:sp>
        <p:nvSpPr>
          <p:cNvPr id="5" name="Slide Number Placeholder 4"/>
          <p:cNvSpPr>
            <a:spLocks noGrp="1"/>
          </p:cNvSpPr>
          <p:nvPr>
            <p:ph type="sldNum" idx="12"/>
          </p:nvPr>
        </p:nvSpPr>
        <p:spPr>
          <a:xfrm>
            <a:off x="7227888" y="6886575"/>
            <a:ext cx="2338387" cy="511175"/>
          </a:xfrm>
        </p:spPr>
        <p:txBody>
          <a:bodyPr/>
          <a:lstStyle>
            <a:lvl1pPr>
              <a:defRPr/>
            </a:lvl1pPr>
          </a:lstStyle>
          <a:p>
            <a:fld id="{CA4AE46D-2E04-4DA9-8D73-A505BA3F967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1450" cy="1252538"/>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503238" y="1768475"/>
            <a:ext cx="4454525" cy="4979988"/>
          </a:xfrm>
        </p:spPr>
        <p:txBody>
          <a:bodyPr/>
          <a:lstStyle/>
          <a:p>
            <a:endParaRPr lang="en-US"/>
          </a:p>
        </p:txBody>
      </p:sp>
      <p:sp>
        <p:nvSpPr>
          <p:cNvPr id="4" name="Text Placeholder 3"/>
          <p:cNvSpPr>
            <a:spLocks noGrp="1"/>
          </p:cNvSpPr>
          <p:nvPr>
            <p:ph type="body" sz="half" idx="2"/>
          </p:nvPr>
        </p:nvSpPr>
        <p:spPr>
          <a:xfrm>
            <a:off x="5110163" y="1768475"/>
            <a:ext cx="4454525" cy="4979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503238" y="6886575"/>
            <a:ext cx="2338387" cy="511175"/>
          </a:xfrm>
        </p:spPr>
        <p:txBody>
          <a:bodyPr/>
          <a:lstStyle>
            <a:lvl1pPr>
              <a:defRPr/>
            </a:lvl1pPr>
          </a:lstStyle>
          <a:p>
            <a:endParaRPr lang="en-US"/>
          </a:p>
        </p:txBody>
      </p:sp>
      <p:sp>
        <p:nvSpPr>
          <p:cNvPr id="6" name="Footer Placeholder 5"/>
          <p:cNvSpPr>
            <a:spLocks noGrp="1"/>
          </p:cNvSpPr>
          <p:nvPr>
            <p:ph type="ftr" idx="11"/>
          </p:nvPr>
        </p:nvSpPr>
        <p:spPr>
          <a:xfrm>
            <a:off x="3448050" y="6886575"/>
            <a:ext cx="3186113" cy="511175"/>
          </a:xfrm>
        </p:spPr>
        <p:txBody>
          <a:bodyPr/>
          <a:lstStyle>
            <a:lvl1pPr>
              <a:defRPr/>
            </a:lvl1pPr>
          </a:lstStyle>
          <a:p>
            <a:endParaRPr lang="en-US"/>
          </a:p>
        </p:txBody>
      </p:sp>
      <p:sp>
        <p:nvSpPr>
          <p:cNvPr id="7" name="Slide Number Placeholder 6"/>
          <p:cNvSpPr>
            <a:spLocks noGrp="1"/>
          </p:cNvSpPr>
          <p:nvPr>
            <p:ph type="sldNum" idx="12"/>
          </p:nvPr>
        </p:nvSpPr>
        <p:spPr>
          <a:xfrm>
            <a:off x="7227888" y="6886575"/>
            <a:ext cx="2338387" cy="511175"/>
          </a:xfrm>
        </p:spPr>
        <p:txBody>
          <a:bodyPr/>
          <a:lstStyle>
            <a:lvl1pPr>
              <a:defRPr/>
            </a:lvl1pPr>
          </a:lstStyle>
          <a:p>
            <a:fld id="{7C632012-71B3-4DF1-A633-FC86C5EB5AA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4F862B-26A4-4551-9657-7187126731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4676" y="1451458"/>
            <a:ext cx="8568531" cy="1501855"/>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4676" y="2981391"/>
            <a:ext cx="8568531" cy="1664178"/>
          </a:xfrm>
        </p:spPr>
        <p:txBody>
          <a:bodyPr lIns="50397" rIns="50397"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C36118-1ECB-4E60-99F0-12F19ABE720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4031" y="776127"/>
            <a:ext cx="9072563" cy="1259946"/>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4031" y="2116538"/>
            <a:ext cx="4452276" cy="4888590"/>
          </a:xfrm>
        </p:spPr>
        <p:txBody>
          <a:bodyPr/>
          <a:lstStyle>
            <a:lvl1pPr>
              <a:defRPr sz="2900"/>
            </a:lvl1pPr>
            <a:lvl2pPr>
              <a:defRPr sz="26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24318" y="2116538"/>
            <a:ext cx="4452276" cy="4888590"/>
          </a:xfrm>
        </p:spPr>
        <p:txBody>
          <a:bodyPr/>
          <a:lstStyle>
            <a:lvl1pPr>
              <a:defRPr sz="2900"/>
            </a:lvl1pPr>
            <a:lvl2pPr>
              <a:defRPr sz="26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5975C3-DFD0-4EFB-A2DA-BBE7BEF652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031" y="776127"/>
            <a:ext cx="9072563" cy="1259946"/>
          </a:xfrm>
        </p:spPr>
        <p:txBody>
          <a:bodyPr tIns="50397"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4031" y="2045068"/>
            <a:ext cx="4454027" cy="726813"/>
          </a:xfrm>
        </p:spPr>
        <p:txBody>
          <a:bodyPr lIns="50397" tIns="0" rIns="50397" bIns="0" anchor="ctr">
            <a:noAutofit/>
          </a:bodyPr>
          <a:lstStyle>
            <a:lvl1pPr marL="0" indent="0">
              <a:buNone/>
              <a:defRPr sz="26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20818" y="2050038"/>
            <a:ext cx="4455776" cy="721843"/>
          </a:xfrm>
        </p:spPr>
        <p:txBody>
          <a:bodyPr lIns="50397" tIns="0" rIns="50397" bIns="0" anchor="ctr"/>
          <a:lstStyle>
            <a:lvl1pPr marL="0" indent="0">
              <a:buNone/>
              <a:defRPr sz="26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4031" y="2771881"/>
            <a:ext cx="4454027" cy="4239194"/>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20818" y="2771881"/>
            <a:ext cx="4455776" cy="4239194"/>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C17B05-DFBA-408F-BABE-8BA23271387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4031" y="776127"/>
            <a:ext cx="9156568" cy="1259946"/>
          </a:xfrm>
        </p:spPr>
        <p:txBody>
          <a:bodyPr vert="horz" tIns="50397"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5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DEEDC7-C278-4D85-BA3C-F486BFA099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6D2679-D00A-4871-B4FB-515BFF4D8F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6047" y="566978"/>
            <a:ext cx="3024188" cy="1280945"/>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56047" y="1847921"/>
            <a:ext cx="3024188" cy="5039783"/>
          </a:xfrm>
        </p:spPr>
        <p:txBody>
          <a:bodyPr lIns="20159" rIns="20159"/>
          <a:lstStyle>
            <a:lvl1pPr marL="0" indent="0" algn="l">
              <a:buNone/>
              <a:defRPr sz="15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41245" y="1847921"/>
            <a:ext cx="5635349" cy="5039783"/>
          </a:xfrm>
        </p:spPr>
        <p:txBody>
          <a:bodyPr tIns="0"/>
          <a:lstStyle>
            <a:lvl1pPr>
              <a:defRPr sz="3100"/>
            </a:lvl1pPr>
            <a:lvl2pPr>
              <a:defRPr sz="2900"/>
            </a:lvl2pPr>
            <a:lvl3pPr>
              <a:defRPr sz="26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5B2D65-E79A-4B2E-A0D7-4865E28266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490023" y="1221450"/>
            <a:ext cx="5796359" cy="4535805"/>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0794" tIns="50397" rIns="100794" bIns="50397" rtlCol="0" anchor="ctr"/>
          <a:lstStyle/>
          <a:p>
            <a:pPr algn="ctr" eaLnBrk="1" latinLnBrk="0" hangingPunct="1"/>
            <a:endParaRPr kumimoji="0" lang="en-US"/>
          </a:p>
        </p:txBody>
      </p:sp>
      <p:sp>
        <p:nvSpPr>
          <p:cNvPr id="12" name="Right Triangle 11"/>
          <p:cNvSpPr/>
          <p:nvPr/>
        </p:nvSpPr>
        <p:spPr>
          <a:xfrm rot="420000" flipV="1">
            <a:off x="8824002" y="5908153"/>
            <a:ext cx="171371" cy="171353"/>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0794" tIns="50397" rIns="100794" bIns="50397" rtlCol="0" anchor="ctr"/>
          <a:lstStyle/>
          <a:p>
            <a:pPr algn="ctr" eaLnBrk="1" latinLnBrk="0" hangingPunct="1"/>
            <a:endParaRPr kumimoji="0" lang="en-US"/>
          </a:p>
        </p:txBody>
      </p:sp>
      <p:sp>
        <p:nvSpPr>
          <p:cNvPr id="2" name="Title 1"/>
          <p:cNvSpPr>
            <a:spLocks noGrp="1"/>
          </p:cNvSpPr>
          <p:nvPr>
            <p:ph type="title"/>
          </p:nvPr>
        </p:nvSpPr>
        <p:spPr>
          <a:xfrm>
            <a:off x="672042" y="1297420"/>
            <a:ext cx="2439511" cy="1744547"/>
          </a:xfrm>
        </p:spPr>
        <p:txBody>
          <a:bodyPr vert="horz" lIns="50397" tIns="50397" rIns="50397" bIns="50397"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2042" y="3118211"/>
            <a:ext cx="2436151" cy="2402297"/>
          </a:xfrm>
        </p:spPr>
        <p:txBody>
          <a:bodyPr lIns="70556" rIns="50397" bIns="50397" anchor="t"/>
          <a:lstStyle>
            <a:lvl1pPr marL="0" indent="0" algn="l">
              <a:spcBef>
                <a:spcPts val="276"/>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904552" y="7006699"/>
            <a:ext cx="672042" cy="402483"/>
          </a:xfrm>
        </p:spPr>
        <p:txBody>
          <a:bodyPr/>
          <a:lstStyle/>
          <a:p>
            <a:fld id="{827C6928-3A86-4D86-AC79-0DDCBB586631}" type="slidenum">
              <a:rPr lang="en-US" smtClean="0"/>
              <a:pPr/>
              <a:t>‹#›</a:t>
            </a:fld>
            <a:endParaRPr lang="en-US"/>
          </a:p>
        </p:txBody>
      </p:sp>
      <p:sp>
        <p:nvSpPr>
          <p:cNvPr id="3" name="Picture Placeholder 2"/>
          <p:cNvSpPr>
            <a:spLocks noGrp="1"/>
          </p:cNvSpPr>
          <p:nvPr>
            <p:ph type="pic" idx="1"/>
          </p:nvPr>
        </p:nvSpPr>
        <p:spPr>
          <a:xfrm rot="420000">
            <a:off x="3842845" y="1322245"/>
            <a:ext cx="5090716" cy="4334214"/>
          </a:xfrm>
          <a:prstGeom prst="rect">
            <a:avLst/>
          </a:prstGeom>
          <a:solidFill>
            <a:schemeClr val="bg2"/>
          </a:solidFill>
          <a:ln w="3000" cap="rnd">
            <a:solidFill>
              <a:srgbClr val="C0C0C0"/>
            </a:solidFill>
            <a:round/>
          </a:ln>
          <a:effectLst/>
        </p:spPr>
        <p:txBody>
          <a:bodyPr/>
          <a:lstStyle>
            <a:lvl1pPr marL="0" indent="0">
              <a:buNone/>
              <a:defRPr sz="3500"/>
            </a:lvl1pPr>
          </a:lstStyle>
          <a:p>
            <a:r>
              <a:rPr kumimoji="0" lang="en-US" smtClean="0"/>
              <a:t>Click icon to add picture</a:t>
            </a:r>
            <a:endParaRPr kumimoji="0" lang="en-US" dirty="0"/>
          </a:p>
        </p:txBody>
      </p:sp>
      <p:sp>
        <p:nvSpPr>
          <p:cNvPr id="10" name="Freeform 9"/>
          <p:cNvSpPr>
            <a:spLocks/>
          </p:cNvSpPr>
          <p:nvPr/>
        </p:nvSpPr>
        <p:spPr bwMode="auto">
          <a:xfrm flipV="1">
            <a:off x="-10501" y="6411724"/>
            <a:ext cx="10101626" cy="114795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0794" tIns="50397" rIns="100794" bIns="50397"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30299" y="6856206"/>
            <a:ext cx="5250326" cy="70347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0794" tIns="50397" rIns="100794" bIns="50397"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01" y="-7875"/>
            <a:ext cx="10101626" cy="114795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0794" tIns="50397" rIns="100794" bIns="50397"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30299" y="-7875"/>
            <a:ext cx="5250326" cy="70347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0794" tIns="50397" rIns="100794" bIns="50397"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4031" y="776127"/>
            <a:ext cx="9072563" cy="1259946"/>
          </a:xfrm>
          <a:prstGeom prst="rect">
            <a:avLst/>
          </a:prstGeom>
        </p:spPr>
        <p:txBody>
          <a:bodyPr vert="horz" lIns="0" tIns="50397"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4031" y="2133508"/>
            <a:ext cx="9072563" cy="4838192"/>
          </a:xfrm>
          <a:prstGeom prst="rect">
            <a:avLst/>
          </a:prstGeom>
        </p:spPr>
        <p:txBody>
          <a:bodyPr vert="horz" lIns="100794" tIns="50397" rIns="100794" bIns="50397">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4031" y="7006699"/>
            <a:ext cx="2352146" cy="402483"/>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940182" y="7006699"/>
            <a:ext cx="3696229" cy="402483"/>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8736542" y="7006699"/>
            <a:ext cx="840052" cy="402483"/>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fld id="{395FAEEE-A5A0-4C35-95F2-BC1094E073B3}" type="slidenum">
              <a:rPr lang="en-US" smtClean="0"/>
              <a:pPr/>
              <a:t>‹#›</a:t>
            </a:fld>
            <a:endParaRPr lang="en-US"/>
          </a:p>
        </p:txBody>
      </p:sp>
      <p:grpSp>
        <p:nvGrpSpPr>
          <p:cNvPr id="2" name="Group 1"/>
          <p:cNvGrpSpPr/>
          <p:nvPr/>
        </p:nvGrpSpPr>
        <p:grpSpPr>
          <a:xfrm>
            <a:off x="-20965" y="223117"/>
            <a:ext cx="10120917" cy="715649"/>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rtl="0" eaLnBrk="1" latinLnBrk="0" hangingPunct="1">
        <a:spcBef>
          <a:spcPct val="0"/>
        </a:spcBef>
        <a:buNone/>
        <a:defRPr kumimoji="0" sz="5500" b="0" kern="1200">
          <a:ln>
            <a:noFill/>
          </a:ln>
          <a:solidFill>
            <a:schemeClr val="tx2"/>
          </a:solidFill>
          <a:effectLst/>
          <a:latin typeface="+mj-lt"/>
          <a:ea typeface="+mj-ea"/>
          <a:cs typeface="+mj-cs"/>
        </a:defRPr>
      </a:lvl1pPr>
    </p:titleStyle>
    <p:bodyStyle>
      <a:lvl1pPr marL="302383" indent="-302383"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05560" indent="-272145" algn="l" rtl="0" eaLnBrk="1" latinLnBrk="0" hangingPunct="1">
        <a:spcBef>
          <a:spcPct val="20000"/>
        </a:spcBef>
        <a:buClr>
          <a:schemeClr val="accent1"/>
        </a:buClr>
        <a:buSzPct val="85000"/>
        <a:buFont typeface="Wingdings 2"/>
        <a:buChar char=""/>
        <a:defRPr kumimoji="0" sz="2600" kern="1200">
          <a:solidFill>
            <a:schemeClr val="tx1"/>
          </a:solidFill>
          <a:latin typeface="+mn-lt"/>
          <a:ea typeface="+mn-ea"/>
          <a:cs typeface="+mn-cs"/>
        </a:defRPr>
      </a:lvl2pPr>
      <a:lvl3pPr marL="1007943" indent="-272145"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10326" indent="-231827"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12709" indent="-231827"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15092" indent="-231827"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16681" indent="-201589"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19063" indent="-201589"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21446" indent="-201589" algn="l" rtl="0" eaLnBrk="1" latinLnBrk="0" hangingPunct="1">
        <a:spcBef>
          <a:spcPct val="20000"/>
        </a:spcBef>
        <a:buClr>
          <a:schemeClr val="tx2"/>
        </a:buClr>
        <a:buFontTx/>
        <a:buChar char="•"/>
        <a:defRPr kumimoji="0" sz="1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3972" algn="l" rtl="0" eaLnBrk="1" latinLnBrk="0" hangingPunct="1">
        <a:defRPr kumimoji="0" kern="1200">
          <a:solidFill>
            <a:schemeClr val="tx1"/>
          </a:solidFill>
          <a:latin typeface="+mn-lt"/>
          <a:ea typeface="+mn-ea"/>
          <a:cs typeface="+mn-cs"/>
        </a:defRPr>
      </a:lvl2pPr>
      <a:lvl3pPr marL="1007943" algn="l" rtl="0" eaLnBrk="1" latinLnBrk="0" hangingPunct="1">
        <a:defRPr kumimoji="0" kern="1200">
          <a:solidFill>
            <a:schemeClr val="tx1"/>
          </a:solidFill>
          <a:latin typeface="+mn-lt"/>
          <a:ea typeface="+mn-ea"/>
          <a:cs typeface="+mn-cs"/>
        </a:defRPr>
      </a:lvl3pPr>
      <a:lvl4pPr marL="1511915" algn="l" rtl="0" eaLnBrk="1" latinLnBrk="0" hangingPunct="1">
        <a:defRPr kumimoji="0" kern="1200">
          <a:solidFill>
            <a:schemeClr val="tx1"/>
          </a:solidFill>
          <a:latin typeface="+mn-lt"/>
          <a:ea typeface="+mn-ea"/>
          <a:cs typeface="+mn-cs"/>
        </a:defRPr>
      </a:lvl4pPr>
      <a:lvl5pPr marL="2015886" algn="l" rtl="0" eaLnBrk="1" latinLnBrk="0" hangingPunct="1">
        <a:defRPr kumimoji="0" kern="1200">
          <a:solidFill>
            <a:schemeClr val="tx1"/>
          </a:solidFill>
          <a:latin typeface="+mn-lt"/>
          <a:ea typeface="+mn-ea"/>
          <a:cs typeface="+mn-cs"/>
        </a:defRPr>
      </a:lvl5pPr>
      <a:lvl6pPr marL="2519858" algn="l" rtl="0" eaLnBrk="1" latinLnBrk="0" hangingPunct="1">
        <a:defRPr kumimoji="0" kern="1200">
          <a:solidFill>
            <a:schemeClr val="tx1"/>
          </a:solidFill>
          <a:latin typeface="+mn-lt"/>
          <a:ea typeface="+mn-ea"/>
          <a:cs typeface="+mn-cs"/>
        </a:defRPr>
      </a:lvl6pPr>
      <a:lvl7pPr marL="3023829" algn="l" rtl="0" eaLnBrk="1" latinLnBrk="0" hangingPunct="1">
        <a:defRPr kumimoji="0" kern="1200">
          <a:solidFill>
            <a:schemeClr val="tx1"/>
          </a:solidFill>
          <a:latin typeface="+mn-lt"/>
          <a:ea typeface="+mn-ea"/>
          <a:cs typeface="+mn-cs"/>
        </a:defRPr>
      </a:lvl7pPr>
      <a:lvl8pPr marL="3527801" algn="l" rtl="0" eaLnBrk="1" latinLnBrk="0" hangingPunct="1">
        <a:defRPr kumimoji="0" kern="1200">
          <a:solidFill>
            <a:schemeClr val="tx1"/>
          </a:solidFill>
          <a:latin typeface="+mn-lt"/>
          <a:ea typeface="+mn-ea"/>
          <a:cs typeface="+mn-cs"/>
        </a:defRPr>
      </a:lvl8pPr>
      <a:lvl9pPr marL="4031772"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ctrTitle"/>
          </p:nvPr>
        </p:nvSpPr>
        <p:spPr>
          <a:ln/>
        </p:spPr>
        <p:txBody>
          <a:bodyPr tIns="3888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Green Building </a:t>
            </a:r>
          </a:p>
        </p:txBody>
      </p:sp>
      <p:sp>
        <p:nvSpPr>
          <p:cNvPr id="6" name="Subtitle 5"/>
          <p:cNvSpPr>
            <a:spLocks noGrp="1"/>
          </p:cNvSpPr>
          <p:nvPr>
            <p:ph type="subTitle" idx="1"/>
          </p:nvPr>
        </p:nvSpPr>
        <p:spPr/>
        <p:txBody>
          <a:bodyPr/>
          <a:lstStyle/>
          <a:p>
            <a:pPr algn="ctr"/>
            <a:r>
              <a:rPr lang="en-US" dirty="0" smtClean="0"/>
              <a:t>By: Ted </a:t>
            </a:r>
            <a:r>
              <a:rPr lang="en-US" dirty="0" err="1" smtClean="0"/>
              <a:t>Gans</a:t>
            </a:r>
            <a:r>
              <a:rPr lang="en-US" dirty="0" smtClean="0"/>
              <a:t>,  Ryan </a:t>
            </a:r>
            <a:r>
              <a:rPr lang="en-US" dirty="0" err="1" smtClean="0"/>
              <a:t>Starrick</a:t>
            </a:r>
            <a:r>
              <a:rPr lang="en-US" dirty="0" smtClean="0"/>
              <a:t>, Travis </a:t>
            </a:r>
            <a:r>
              <a:rPr lang="en-US" dirty="0" err="1" smtClean="0"/>
              <a:t>Nensteil</a:t>
            </a:r>
            <a:r>
              <a:rPr lang="en-US" dirty="0" smtClean="0"/>
              <a:t>, Gustavo </a:t>
            </a:r>
            <a:r>
              <a:rPr lang="en-US" dirty="0" err="1" smtClean="0"/>
              <a:t>Peña</a:t>
            </a:r>
            <a:r>
              <a:rPr lang="en-US" dirty="0" smtClean="0"/>
              <a:t> </a:t>
            </a:r>
          </a:p>
          <a:p>
            <a:pPr algn="ctr"/>
            <a:r>
              <a:rPr lang="en-US" dirty="0" smtClean="0"/>
              <a:t>Period: 3</a:t>
            </a:r>
            <a:endParaRPr lang="en-US"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What are apparent environmental impacts associated with this?</a:t>
            </a:r>
          </a:p>
        </p:txBody>
      </p:sp>
      <p:sp>
        <p:nvSpPr>
          <p:cNvPr id="12290" name="Rectangle 2"/>
          <p:cNvSpPr>
            <a:spLocks noGrp="1" noChangeArrowheads="1"/>
          </p:cNvSpPr>
          <p:nvPr>
            <p:ph sz="half" idx="1"/>
          </p:nvPr>
        </p:nvSpPr>
        <p:spPr>
          <a:xfrm>
            <a:off x="503238" y="1768475"/>
            <a:ext cx="4422775" cy="5322888"/>
          </a:xfrm>
          <a:ln/>
        </p:spPr>
        <p:txBody>
          <a:bodyPr tIns="0"/>
          <a:lstStyle/>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b="1" u="sng"/>
              <a:t>Positive</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Reduced Air pollution due to building design</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Reduce the amount of energy used</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 Limit the amount of resources used</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Reduced environmental damage</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The waste generated will likely decrease with the green buildings.</a:t>
            </a:r>
          </a:p>
        </p:txBody>
      </p:sp>
      <p:sp>
        <p:nvSpPr>
          <p:cNvPr id="12291" name="Rectangle 3"/>
          <p:cNvSpPr>
            <a:spLocks noGrp="1" noChangeArrowheads="1"/>
          </p:cNvSpPr>
          <p:nvPr>
            <p:ph sz="half" idx="2"/>
          </p:nvPr>
        </p:nvSpPr>
        <p:spPr>
          <a:xfrm>
            <a:off x="5146675" y="1768475"/>
            <a:ext cx="4422775" cy="5141913"/>
          </a:xfrm>
          <a:ln/>
        </p:spPr>
        <p:txBody>
          <a:bodyPr tIns="0"/>
          <a:lstStyle/>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b="1" u="sng"/>
              <a:t>Negative</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Destruction of land when the construction of the building, land is first cleared and dug </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Increased pollution from trucks delivering the materials needed</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Reduced population of creatures living in construction area.</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Possible Noise Pollution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Are there hidden environmental and social costs?</a:t>
            </a:r>
          </a:p>
        </p:txBody>
      </p:sp>
      <p:sp>
        <p:nvSpPr>
          <p:cNvPr id="13314" name="Rectangle 2"/>
          <p:cNvSpPr>
            <a:spLocks noGrp="1" noChangeArrowheads="1"/>
          </p:cNvSpPr>
          <p:nvPr>
            <p:ph sz="half" idx="1"/>
          </p:nvPr>
        </p:nvSpPr>
        <p:spPr>
          <a:xfrm>
            <a:off x="503238" y="1768475"/>
            <a:ext cx="4422775" cy="5119688"/>
          </a:xfrm>
          <a:ln/>
        </p:spPr>
        <p:txBody>
          <a:bodyPr tIns="0">
            <a:normAutofit fontScale="92500" lnSpcReduction="10000"/>
          </a:bodyPr>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400"/>
              <a:t>There might be a few hidden- environmental costs but there are more positive costs rather than negative hidden costs.</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400"/>
              <a:t>Pollution from delivery trucks could be a hidden- environmental cost</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400"/>
              <a:t>Relatively little hidden factors, more beneficial factors, Reduced water pollution, for example and lots of others reign over the hidden factors. </a:t>
            </a:r>
          </a:p>
        </p:txBody>
      </p:sp>
      <p:sp>
        <p:nvSpPr>
          <p:cNvPr id="13315" name="Rectangle 3"/>
          <p:cNvSpPr>
            <a:spLocks noGrp="1" noChangeArrowheads="1"/>
          </p:cNvSpPr>
          <p:nvPr>
            <p:ph sz="half" idx="2"/>
          </p:nvPr>
        </p:nvSpPr>
        <p:spPr>
          <a:xfrm>
            <a:off x="5146675" y="1768475"/>
            <a:ext cx="4422775" cy="5846763"/>
          </a:xfrm>
          <a:ln/>
        </p:spPr>
        <p:txBody>
          <a:bodyPr tIns="0">
            <a:normAutofit fontScale="92500" lnSpcReduction="10000"/>
          </a:bodyPr>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000"/>
              <a:t>Some hidden social costs would include the cost of building,and maintaining the new green building because it is more than a traditional structure and that is what people advocating green buildings are not really telling you, that it probably will cost you a lot more to build a green building. </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000"/>
              <a:t>Also a possible social cost might fall into play if the building is not properly built or some part of the building fails due to building using environmentally friendly products. Not many building are using environmentally friendly products and could fail sooner that non-environmentally traditional products.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503238" y="301625"/>
            <a:ext cx="9069387" cy="1260475"/>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Is this technology widely accepted today? Why or Why not</a:t>
            </a:r>
          </a:p>
        </p:txBody>
      </p:sp>
      <p:sp>
        <p:nvSpPr>
          <p:cNvPr id="14338" name="Rectangle 2"/>
          <p:cNvSpPr>
            <a:spLocks noGrp="1" noChangeArrowheads="1"/>
          </p:cNvSpPr>
          <p:nvPr>
            <p:ph sz="half" idx="1"/>
          </p:nvPr>
        </p:nvSpPr>
        <p:spPr>
          <a:xfrm>
            <a:off x="503238" y="1768475"/>
            <a:ext cx="4425950" cy="5705475"/>
          </a:xfrm>
          <a:ln/>
        </p:spPr>
        <p:txBody>
          <a:bodyPr tIns="0">
            <a:normAutofit fontScale="92500"/>
          </a:bodyPr>
          <a:lstStyle/>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600"/>
              <a:t>This technology is not really accepted, mostly due to the higher costs and different procedures need to operate a green building. It is slowly being introduced and viewed as a beneficial solution to building future offices, homes or some type of other building.</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600"/>
              <a:t>The benefits are not shown immediately but are seen down the road in the future.</a:t>
            </a:r>
          </a:p>
        </p:txBody>
      </p:sp>
      <p:sp>
        <p:nvSpPr>
          <p:cNvPr id="14339" name="Rectangle 3"/>
          <p:cNvSpPr>
            <a:spLocks noGrp="1" noChangeArrowheads="1"/>
          </p:cNvSpPr>
          <p:nvPr>
            <p:ph sz="half" idx="2"/>
          </p:nvPr>
        </p:nvSpPr>
        <p:spPr>
          <a:xfrm>
            <a:off x="5149850" y="1768475"/>
            <a:ext cx="4425950" cy="4968875"/>
          </a:xfrm>
          <a:ln/>
        </p:spPr>
        <p:txBody>
          <a:bodyPr tIns="0">
            <a:normAutofit fontScale="92500"/>
          </a:bodyPr>
          <a:lstStyle/>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600"/>
              <a:t>This technology should be used more often because of the beneficial effects, and environmentally friendly products it features. </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600"/>
              <a:t>Green building and other types of clean, renewable energy methods and resources should be looked at as a main energy source for the future.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503238" y="80963"/>
            <a:ext cx="9069387" cy="1700212"/>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000"/>
              <a:t>Do the costs of this technology make it prohibitive for common use? Why or why not?</a:t>
            </a:r>
          </a:p>
        </p:txBody>
      </p:sp>
      <p:sp>
        <p:nvSpPr>
          <p:cNvPr id="15362" name="Rectangle 2"/>
          <p:cNvSpPr>
            <a:spLocks noGrp="1" noChangeArrowheads="1"/>
          </p:cNvSpPr>
          <p:nvPr>
            <p:ph sz="half" idx="1"/>
          </p:nvPr>
        </p:nvSpPr>
        <p:spPr>
          <a:xfrm>
            <a:off x="503238" y="1768475"/>
            <a:ext cx="4425950" cy="5894388"/>
          </a:xfrm>
          <a:ln/>
        </p:spPr>
        <p:txBody>
          <a:bodyPr tIns="0">
            <a:normAutofit fontScale="92500"/>
          </a:bodyPr>
          <a:lstStyle/>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100"/>
              <a:t>Depending upon the opinion of the owners building the structure, it could be prohibitive or not prohibitive for common use.</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100"/>
              <a:t>The owners of the building have to consider the cost-benefit ratio when determining to build a green building.</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100"/>
              <a:t>We believe that the cost of the technology would be beneficial and not prohibitive because it might be more money now but it will be worth it in the near future due to the many benefits and environmental benefits as well.</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100"/>
              <a:t> </a:t>
            </a:r>
          </a:p>
        </p:txBody>
      </p:sp>
      <p:sp>
        <p:nvSpPr>
          <p:cNvPr id="15363" name="Rectangle 3"/>
          <p:cNvSpPr>
            <a:spLocks noGrp="1" noChangeArrowheads="1"/>
          </p:cNvSpPr>
          <p:nvPr>
            <p:ph sz="half" idx="2"/>
          </p:nvPr>
        </p:nvSpPr>
        <p:spPr>
          <a:xfrm>
            <a:off x="5149850" y="1768475"/>
            <a:ext cx="4425950" cy="5799138"/>
          </a:xfrm>
          <a:ln/>
        </p:spPr>
        <p:txBody>
          <a:bodyPr tIns="0">
            <a:normAutofit fontScale="92500"/>
          </a:bodyPr>
          <a:lstStyle/>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400"/>
              <a:t>The green building cost would probably be more than initial building costs.</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400"/>
              <a:t>The prevention would fall into play if budget didn't allow for green technologies. </a:t>
            </a:r>
          </a:p>
          <a:p>
            <a:pPr marL="677863" indent="-677863">
              <a:buFont typeface="Times New Roman" pitchFamily="16" charset="0"/>
              <a:buChar char="•"/>
              <a:tabLst>
                <a:tab pos="677863"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400"/>
              <a:t>If owners were smart then, green building is the way to go, because it holds benefits in the future that will improve there business profits rather than diminish there profits due to traditional building methods.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What Forms of Alternate Energy Green Buildings Implement</a:t>
            </a:r>
          </a:p>
        </p:txBody>
      </p:sp>
      <p:sp>
        <p:nvSpPr>
          <p:cNvPr id="16386" name="Rectangle 2"/>
          <p:cNvSpPr>
            <a:spLocks noGrp="1" noChangeArrowheads="1"/>
          </p:cNvSpPr>
          <p:nvPr>
            <p:ph sz="half" idx="1"/>
          </p:nvPr>
        </p:nvSpPr>
        <p:spPr>
          <a:xfrm>
            <a:off x="503238" y="1768475"/>
            <a:ext cx="4422775" cy="5256213"/>
          </a:xfrm>
          <a:ln/>
        </p:spPr>
        <p:txBody>
          <a:bodyPr tIns="0">
            <a:normAutofit lnSpcReduction="10000"/>
          </a:bodyPr>
          <a:lstStyle/>
          <a:p>
            <a:pPr marL="339725" indent="-339725">
              <a:buFont typeface="Times New Roman" pitchFamily="16" charset="0"/>
              <a:buChar char="•"/>
              <a:tabLst>
                <a:tab pos="339725" algn="l"/>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US" sz="3200"/>
              <a:t>Could include the following: </a:t>
            </a:r>
          </a:p>
          <a:p>
            <a:pPr marL="339725" indent="-339725">
              <a:buFont typeface="Times New Roman" pitchFamily="16" charset="0"/>
              <a:buChar char="•"/>
              <a:tabLst>
                <a:tab pos="339725" algn="l"/>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US" sz="3200"/>
              <a:t>Solar panels on the roofs</a:t>
            </a:r>
          </a:p>
          <a:p>
            <a:pPr marL="339725" indent="-339725">
              <a:buFont typeface="Times New Roman" pitchFamily="16" charset="0"/>
              <a:buChar char="•"/>
              <a:tabLst>
                <a:tab pos="339725" algn="l"/>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US" sz="3200"/>
              <a:t>Smaller wind mills on top of roofs</a:t>
            </a:r>
          </a:p>
          <a:p>
            <a:pPr marL="339725" indent="-339725">
              <a:buFont typeface="Times New Roman" pitchFamily="16" charset="0"/>
              <a:buChar char="•"/>
              <a:tabLst>
                <a:tab pos="339725" algn="l"/>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r>
              <a:rPr lang="en-US" sz="3200"/>
              <a:t>Building design to allow for more natural light</a:t>
            </a:r>
          </a:p>
          <a:p>
            <a:pPr marL="339725" indent="-339725">
              <a:buClrTx/>
              <a:buSzTx/>
              <a:buFontTx/>
              <a:buNone/>
              <a:tabLst>
                <a:tab pos="339725" algn="l"/>
                <a:tab pos="452438" algn="l"/>
                <a:tab pos="909638" algn="l"/>
                <a:tab pos="1366838" algn="l"/>
                <a:tab pos="1824038" algn="l"/>
                <a:tab pos="2281238" algn="l"/>
                <a:tab pos="2738438" algn="l"/>
                <a:tab pos="3195638" algn="l"/>
                <a:tab pos="3652838" algn="l"/>
                <a:tab pos="4110038" algn="l"/>
                <a:tab pos="4567238" algn="l"/>
                <a:tab pos="5024438" algn="l"/>
                <a:tab pos="5481638" algn="l"/>
                <a:tab pos="5938838" algn="l"/>
                <a:tab pos="6396038" algn="l"/>
                <a:tab pos="6853238" algn="l"/>
                <a:tab pos="7310438" algn="l"/>
                <a:tab pos="7767638" algn="l"/>
                <a:tab pos="8224838" algn="l"/>
                <a:tab pos="8682038" algn="l"/>
                <a:tab pos="9139238" algn="l"/>
              </a:tabLst>
            </a:pPr>
            <a:endParaRPr lang="en-US" sz="3200"/>
          </a:p>
        </p:txBody>
      </p:sp>
      <p:sp>
        <p:nvSpPr>
          <p:cNvPr id="16387" name="Rectangle 3"/>
          <p:cNvSpPr>
            <a:spLocks noGrp="1" noChangeArrowheads="1"/>
          </p:cNvSpPr>
          <p:nvPr>
            <p:ph sz="half" idx="2"/>
          </p:nvPr>
        </p:nvSpPr>
        <p:spPr>
          <a:xfrm>
            <a:off x="5146675" y="1768475"/>
            <a:ext cx="4422775" cy="5670550"/>
          </a:xfrm>
          <a:ln/>
        </p:spPr>
        <p:txBody>
          <a:bodyPr tIns="0">
            <a:normAutofit lnSpcReduction="10000"/>
          </a:bodyPr>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500"/>
              <a:t>Energy efficient windows to keep buildings cooler</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500"/>
              <a:t>On Green Buildings, architects are using the latest technology to implement all possible energy sources to make available to use on green buildings.</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500"/>
              <a:t>Basically if other energy sources can be put on or into a building then most likely it is being used or engineered to be used in the future.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3238" y="301625"/>
            <a:ext cx="9067800" cy="1258888"/>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Do Green Building Designs Work?</a:t>
            </a:r>
          </a:p>
        </p:txBody>
      </p:sp>
      <p:sp>
        <p:nvSpPr>
          <p:cNvPr id="4098" name="Rectangle 2"/>
          <p:cNvSpPr>
            <a:spLocks noGrp="1" noChangeArrowheads="1"/>
          </p:cNvSpPr>
          <p:nvPr>
            <p:ph sz="half" idx="1"/>
          </p:nvPr>
        </p:nvSpPr>
        <p:spPr>
          <a:xfrm>
            <a:off x="503238" y="1768475"/>
            <a:ext cx="4424362" cy="6526213"/>
          </a:xfrm>
          <a:ln/>
        </p:spPr>
        <p:txBody>
          <a:bodyPr tIns="0"/>
          <a:lstStyle/>
          <a:p>
            <a:pPr marL="679450" indent="-679450">
              <a:buFont typeface="Times New Roman" pitchFamily="16" charset="0"/>
              <a:buChar char="•"/>
              <a:tabLst>
                <a:tab pos="679450"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2000"/>
              <a:t>Green Building Designs or Green Building as it is called is basically building and operating a structure in a “ecological and resource efficient” manner.</a:t>
            </a:r>
          </a:p>
          <a:p>
            <a:pPr marL="679450" indent="-679450">
              <a:buFont typeface="Times New Roman" pitchFamily="16" charset="0"/>
              <a:buChar char="•"/>
              <a:tabLst>
                <a:tab pos="679450"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2000"/>
              <a:t>For example: Using less energy to operate the building.</a:t>
            </a:r>
          </a:p>
          <a:p>
            <a:pPr marL="679450" indent="-679450">
              <a:buFont typeface="Times New Roman" pitchFamily="16" charset="0"/>
              <a:buChar char="•"/>
              <a:tabLst>
                <a:tab pos="679450"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2000"/>
              <a:t>It involves using resources throughout the building  and operating process.</a:t>
            </a:r>
          </a:p>
          <a:p>
            <a:pPr marL="679450" indent="-679450">
              <a:buFont typeface="Times New Roman" pitchFamily="16" charset="0"/>
              <a:buChar char="•"/>
              <a:tabLst>
                <a:tab pos="679450"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2000"/>
              <a:t>For example using ecology blocks to build the structure then using energy efficient light bulbs for light and finally using energy efficient techniques to run the building or structure.</a:t>
            </a:r>
          </a:p>
        </p:txBody>
      </p:sp>
      <p:sp>
        <p:nvSpPr>
          <p:cNvPr id="4099" name="Rectangle 3"/>
          <p:cNvSpPr>
            <a:spLocks noGrp="1" noChangeArrowheads="1"/>
          </p:cNvSpPr>
          <p:nvPr>
            <p:ph sz="half" idx="2"/>
          </p:nvPr>
        </p:nvSpPr>
        <p:spPr>
          <a:xfrm>
            <a:off x="5149850" y="1768475"/>
            <a:ext cx="4424363" cy="5575300"/>
          </a:xfrm>
          <a:ln/>
        </p:spPr>
        <p:txBody>
          <a:bodyPr tIns="0"/>
          <a:lstStyle/>
          <a:p>
            <a:pPr marL="681038" indent="-681038" algn="ctr">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200"/>
              <a:t>Factors to consider </a:t>
            </a:r>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200"/>
              <a:t> Benefits and consequences concerning the environment must be considered and planed out before building on a piece of land.</a:t>
            </a:r>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200"/>
              <a:t>For example: Is the building going to destroy or interfere with the natural environment.</a:t>
            </a:r>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200"/>
              <a:t>The construction must involve using resources that are environmentally friendly.</a:t>
            </a:r>
          </a:p>
          <a:p>
            <a:pPr marL="681038" indent="-681038">
              <a:buFont typeface="Times New Roman" pitchFamily="16" charset="0"/>
              <a:buChar char="•"/>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r>
              <a:rPr lang="en-US" sz="2200"/>
              <a:t>Operations must involve energy efficient techniques. </a:t>
            </a:r>
          </a:p>
          <a:p>
            <a:pPr marL="681038" indent="-681038">
              <a:buClrTx/>
              <a:buSzTx/>
              <a:buFontTx/>
              <a:buNone/>
              <a:tabLst>
                <a:tab pos="681038" algn="l"/>
                <a:tab pos="793750" algn="l"/>
                <a:tab pos="1250950" algn="l"/>
                <a:tab pos="1708150" algn="l"/>
                <a:tab pos="2165350" algn="l"/>
                <a:tab pos="2622550" algn="l"/>
                <a:tab pos="3079750" algn="l"/>
                <a:tab pos="3536950" algn="l"/>
                <a:tab pos="3994150" algn="l"/>
                <a:tab pos="4451350" algn="l"/>
                <a:tab pos="4908550" algn="l"/>
                <a:tab pos="5365750" algn="l"/>
                <a:tab pos="5822950" algn="l"/>
                <a:tab pos="6280150" algn="l"/>
                <a:tab pos="6737350" algn="l"/>
                <a:tab pos="7194550" algn="l"/>
                <a:tab pos="7651750" algn="l"/>
                <a:tab pos="8108950" algn="l"/>
                <a:tab pos="8566150" algn="l"/>
                <a:tab pos="9023350" algn="l"/>
                <a:tab pos="9480550" algn="l"/>
              </a:tabLst>
            </a:pPr>
            <a:endParaRPr lang="en-US" sz="220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03238" y="346075"/>
            <a:ext cx="9066212" cy="1257300"/>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Examples of Green Building Designs or Green Buildings</a:t>
            </a:r>
          </a:p>
        </p:txBody>
      </p:sp>
      <p:pic>
        <p:nvPicPr>
          <p:cNvPr id="5122" name="Picture 2"/>
          <p:cNvPicPr>
            <a:picLocks noChangeAspect="1" noChangeArrowheads="1"/>
          </p:cNvPicPr>
          <p:nvPr/>
        </p:nvPicPr>
        <p:blipFill>
          <a:blip r:embed="rId3"/>
          <a:srcRect/>
          <a:stretch>
            <a:fillRect/>
          </a:stretch>
        </p:blipFill>
        <p:spPr bwMode="auto">
          <a:xfrm>
            <a:off x="1050925" y="2514600"/>
            <a:ext cx="3521075" cy="3482975"/>
          </a:xfrm>
          <a:prstGeom prst="rect">
            <a:avLst/>
          </a:prstGeom>
          <a:noFill/>
          <a:ln w="9360">
            <a:solidFill>
              <a:srgbClr val="000000"/>
            </a:solidFill>
            <a:round/>
            <a:headEnd/>
            <a:tailEnd/>
          </a:ln>
          <a:effectLst/>
        </p:spPr>
      </p:pic>
      <p:pic>
        <p:nvPicPr>
          <p:cNvPr id="5123" name="Picture 3"/>
          <p:cNvPicPr>
            <a:picLocks noChangeAspect="1" noChangeArrowheads="1"/>
          </p:cNvPicPr>
          <p:nvPr/>
        </p:nvPicPr>
        <p:blipFill>
          <a:blip r:embed="rId4"/>
          <a:srcRect/>
          <a:stretch>
            <a:fillRect/>
          </a:stretch>
        </p:blipFill>
        <p:spPr bwMode="auto">
          <a:xfrm>
            <a:off x="5715000" y="2847975"/>
            <a:ext cx="3521075" cy="2638425"/>
          </a:xfrm>
          <a:prstGeom prst="rect">
            <a:avLst/>
          </a:prstGeom>
          <a:noFill/>
          <a:ln w="9360">
            <a:solidFill>
              <a:srgbClr val="000000"/>
            </a:solidFill>
            <a:round/>
            <a:headEnd/>
            <a:tailEnd/>
          </a:ln>
          <a:effectLst/>
        </p:spPr>
      </p:pic>
      <p:sp>
        <p:nvSpPr>
          <p:cNvPr id="5124" name="Text Box 4"/>
          <p:cNvSpPr txBox="1">
            <a:spLocks noChangeArrowheads="1"/>
          </p:cNvSpPr>
          <p:nvPr/>
        </p:nvSpPr>
        <p:spPr bwMode="auto">
          <a:xfrm>
            <a:off x="1143000" y="6400800"/>
            <a:ext cx="3429000" cy="344488"/>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ea typeface="MS Gothic" charset="0"/>
                <a:cs typeface="MS Gothic" charset="0"/>
              </a:rPr>
              <a:t>Green Building Design</a:t>
            </a:r>
          </a:p>
        </p:txBody>
      </p:sp>
      <p:sp>
        <p:nvSpPr>
          <p:cNvPr id="5125" name="Text Box 5"/>
          <p:cNvSpPr txBox="1">
            <a:spLocks noChangeArrowheads="1"/>
          </p:cNvSpPr>
          <p:nvPr/>
        </p:nvSpPr>
        <p:spPr bwMode="auto">
          <a:xfrm>
            <a:off x="5943600" y="5943600"/>
            <a:ext cx="3200400" cy="344488"/>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ea typeface="MS Gothic" charset="0"/>
                <a:cs typeface="MS Gothic" charset="0"/>
              </a:rPr>
              <a:t>Green Building</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Materials The Building Could Be Made Out Of </a:t>
            </a:r>
          </a:p>
        </p:txBody>
      </p:sp>
      <p:sp>
        <p:nvSpPr>
          <p:cNvPr id="6146" name="Rectangle 2"/>
          <p:cNvSpPr>
            <a:spLocks noGrp="1" noChangeArrowheads="1"/>
          </p:cNvSpPr>
          <p:nvPr>
            <p:ph sz="half" idx="1"/>
          </p:nvPr>
        </p:nvSpPr>
        <p:spPr>
          <a:xfrm>
            <a:off x="503238" y="1768475"/>
            <a:ext cx="4422775" cy="4984750"/>
          </a:xfrm>
          <a:ln/>
        </p:spPr>
        <p:txBody>
          <a:bodyPr tIns="0"/>
          <a:lstStyle/>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b="1" u="sng"/>
              <a:t>Materials include:</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Recycled metal</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Sea grass</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Bamboo</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Concrete</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Coconut</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Adobe</a:t>
            </a:r>
          </a:p>
          <a:p>
            <a:pPr algn="ct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2600"/>
              <a:t> Ecology Block</a:t>
            </a:r>
          </a:p>
        </p:txBody>
      </p:sp>
      <p:sp>
        <p:nvSpPr>
          <p:cNvPr id="6147" name="Rectangle 3"/>
          <p:cNvSpPr>
            <a:spLocks noGrp="1" noChangeArrowheads="1"/>
          </p:cNvSpPr>
          <p:nvPr>
            <p:ph sz="half" idx="2"/>
          </p:nvPr>
        </p:nvSpPr>
        <p:spPr>
          <a:xfrm>
            <a:off x="5146675" y="1768475"/>
            <a:ext cx="4422775" cy="5135563"/>
          </a:xfrm>
          <a:ln/>
        </p:spPr>
        <p:txBody>
          <a:bodyPr tIns="0"/>
          <a:lstStyle/>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b="1" u="sng" dirty="0"/>
              <a:t>Materials Include:</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dirty="0"/>
              <a:t>Forest Lumber</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dirty="0"/>
              <a:t>Industrial Goods that were recycled</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dirty="0"/>
              <a:t>Polyurethane</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dirty="0"/>
              <a:t>Wood fibers</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dirty="0"/>
              <a:t>Or Basically anything that is recyclable </a:t>
            </a:r>
          </a:p>
          <a:p>
            <a:pPr marL="682625" indent="-681038">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b="1" u="sng" dirty="0"/>
              <a:t/>
            </a:r>
            <a:br>
              <a:rPr lang="en-US" sz="2600" b="1" u="sng" dirty="0"/>
            </a:br>
            <a:r>
              <a:rPr lang="en-US" sz="2600" b="1" u="sng" dirty="0"/>
              <a:t/>
            </a:r>
            <a:br>
              <a:rPr lang="en-US" sz="2600" b="1" u="sng" dirty="0"/>
            </a:br>
            <a:endParaRPr lang="en-US" sz="2600" b="1" u="sng"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Pictures of Green Building Material</a:t>
            </a:r>
          </a:p>
        </p:txBody>
      </p:sp>
      <p:pic>
        <p:nvPicPr>
          <p:cNvPr id="7170" name="Picture 2"/>
          <p:cNvPicPr>
            <a:picLocks noChangeAspect="1" noChangeArrowheads="1"/>
          </p:cNvPicPr>
          <p:nvPr/>
        </p:nvPicPr>
        <p:blipFill>
          <a:blip r:embed="rId3" cstate="print"/>
          <a:srcRect/>
          <a:stretch>
            <a:fillRect/>
          </a:stretch>
        </p:blipFill>
        <p:spPr bwMode="auto">
          <a:xfrm>
            <a:off x="503238" y="3067050"/>
            <a:ext cx="4422775" cy="2384425"/>
          </a:xfrm>
          <a:prstGeom prst="rect">
            <a:avLst/>
          </a:prstGeom>
          <a:noFill/>
          <a:ln w="9525">
            <a:noFill/>
            <a:round/>
            <a:headEnd/>
            <a:tailEnd/>
          </a:ln>
          <a:effectLst/>
        </p:spPr>
      </p:pic>
      <p:sp>
        <p:nvSpPr>
          <p:cNvPr id="7172" name="Text Box 4"/>
          <p:cNvSpPr txBox="1">
            <a:spLocks noChangeArrowheads="1"/>
          </p:cNvSpPr>
          <p:nvPr/>
        </p:nvSpPr>
        <p:spPr bwMode="auto">
          <a:xfrm>
            <a:off x="685800" y="5715000"/>
            <a:ext cx="3886200" cy="344488"/>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ea typeface="MS Gothic" charset="0"/>
                <a:cs typeface="MS Gothic" charset="0"/>
              </a:rPr>
              <a:t>Sea Grass</a:t>
            </a:r>
          </a:p>
        </p:txBody>
      </p:sp>
      <p:sp>
        <p:nvSpPr>
          <p:cNvPr id="7173" name="Text Box 5"/>
          <p:cNvSpPr txBox="1">
            <a:spLocks noChangeArrowheads="1"/>
          </p:cNvSpPr>
          <p:nvPr/>
        </p:nvSpPr>
        <p:spPr bwMode="auto">
          <a:xfrm>
            <a:off x="6629400" y="6172200"/>
            <a:ext cx="2743200" cy="344488"/>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ea typeface="MS Gothic" charset="0"/>
                <a:cs typeface="MS Gothic" charset="0"/>
              </a:rPr>
              <a:t>Bamboo</a:t>
            </a:r>
          </a:p>
        </p:txBody>
      </p:sp>
      <p:pic>
        <p:nvPicPr>
          <p:cNvPr id="9" name="Picture 8" descr="bamboo.jpg"/>
          <p:cNvPicPr>
            <a:picLocks noChangeAspect="1"/>
          </p:cNvPicPr>
          <p:nvPr/>
        </p:nvPicPr>
        <p:blipFill>
          <a:blip r:embed="rId4"/>
          <a:stretch>
            <a:fillRect/>
          </a:stretch>
        </p:blipFill>
        <p:spPr>
          <a:xfrm>
            <a:off x="6640512" y="1951037"/>
            <a:ext cx="2675479" cy="4078224"/>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03238" y="346075"/>
            <a:ext cx="9064625" cy="11668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Pictures of Green Building Material</a:t>
            </a:r>
          </a:p>
        </p:txBody>
      </p:sp>
      <p:pic>
        <p:nvPicPr>
          <p:cNvPr id="8194" name="Picture 2"/>
          <p:cNvPicPr>
            <a:picLocks noChangeAspect="1" noChangeArrowheads="1"/>
          </p:cNvPicPr>
          <p:nvPr/>
        </p:nvPicPr>
        <p:blipFill>
          <a:blip r:embed="rId3"/>
          <a:srcRect/>
          <a:stretch>
            <a:fillRect/>
          </a:stretch>
        </p:blipFill>
        <p:spPr bwMode="auto">
          <a:xfrm>
            <a:off x="503238" y="2790825"/>
            <a:ext cx="4422775" cy="2938463"/>
          </a:xfrm>
          <a:prstGeom prst="rect">
            <a:avLst/>
          </a:prstGeom>
          <a:noFill/>
          <a:ln w="9525">
            <a:noFill/>
            <a:round/>
            <a:headEnd/>
            <a:tailEnd/>
          </a:ln>
          <a:effectLst/>
        </p:spPr>
      </p:pic>
      <p:sp>
        <p:nvSpPr>
          <p:cNvPr id="8196" name="Text Box 4"/>
          <p:cNvSpPr txBox="1">
            <a:spLocks noChangeArrowheads="1"/>
          </p:cNvSpPr>
          <p:nvPr/>
        </p:nvSpPr>
        <p:spPr bwMode="auto">
          <a:xfrm>
            <a:off x="457200" y="5943600"/>
            <a:ext cx="4343400" cy="344488"/>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ea typeface="MS Gothic" charset="0"/>
                <a:cs typeface="MS Gothic" charset="0"/>
              </a:rPr>
              <a:t>Adobe Brick</a:t>
            </a:r>
          </a:p>
        </p:txBody>
      </p:sp>
      <p:sp>
        <p:nvSpPr>
          <p:cNvPr id="8197" name="Text Box 5"/>
          <p:cNvSpPr txBox="1">
            <a:spLocks noChangeArrowheads="1"/>
          </p:cNvSpPr>
          <p:nvPr/>
        </p:nvSpPr>
        <p:spPr bwMode="auto">
          <a:xfrm>
            <a:off x="5715000" y="5257800"/>
            <a:ext cx="3657600" cy="344488"/>
          </a:xfrm>
          <a:prstGeom prst="rect">
            <a:avLst/>
          </a:prstGeom>
          <a:noFill/>
          <a:ln w="9525">
            <a:noFill/>
            <a:round/>
            <a:headEnd/>
            <a:tailEnd/>
          </a:ln>
          <a:effectLst/>
        </p:spPr>
        <p:txBody>
          <a:bodyPr lIns="90000" tIns="45000" rIns="90000" bIns="45000"/>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ea typeface="MS Gothic" charset="0"/>
                <a:cs typeface="MS Gothic" charset="0"/>
              </a:rPr>
              <a:t>Recycled Metal</a:t>
            </a:r>
          </a:p>
        </p:txBody>
      </p:sp>
      <p:pic>
        <p:nvPicPr>
          <p:cNvPr id="9" name="Picture 8" descr="rec.jpg"/>
          <p:cNvPicPr>
            <a:picLocks noChangeAspect="1"/>
          </p:cNvPicPr>
          <p:nvPr/>
        </p:nvPicPr>
        <p:blipFill>
          <a:blip r:embed="rId4"/>
          <a:stretch>
            <a:fillRect/>
          </a:stretch>
        </p:blipFill>
        <p:spPr>
          <a:xfrm>
            <a:off x="5497512" y="2255837"/>
            <a:ext cx="4162151" cy="2770218"/>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How Could This Energy Source be Used?</a:t>
            </a:r>
          </a:p>
        </p:txBody>
      </p:sp>
      <p:sp>
        <p:nvSpPr>
          <p:cNvPr id="9218" name="Rectangle 2"/>
          <p:cNvSpPr>
            <a:spLocks noGrp="1" noChangeArrowheads="1"/>
          </p:cNvSpPr>
          <p:nvPr>
            <p:ph sz="half" idx="1"/>
          </p:nvPr>
        </p:nvSpPr>
        <p:spPr>
          <a:xfrm>
            <a:off x="503238" y="1768475"/>
            <a:ext cx="4422775" cy="4894263"/>
          </a:xfrm>
          <a:ln/>
        </p:spPr>
        <p:txBody>
          <a:bodyPr tIns="0"/>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3200"/>
              <a:t>This energy source can be used in the future to build buildings. </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3200"/>
              <a:t>It can be used to build most new homes, offices, or any other type of structure.</a:t>
            </a:r>
          </a:p>
        </p:txBody>
      </p:sp>
      <p:sp>
        <p:nvSpPr>
          <p:cNvPr id="9219" name="Rectangle 3"/>
          <p:cNvSpPr>
            <a:spLocks noGrp="1" noChangeArrowheads="1"/>
          </p:cNvSpPr>
          <p:nvPr>
            <p:ph sz="half" idx="2"/>
          </p:nvPr>
        </p:nvSpPr>
        <p:spPr>
          <a:xfrm>
            <a:off x="5146675" y="1768475"/>
            <a:ext cx="4422775" cy="4894263"/>
          </a:xfrm>
          <a:ln/>
        </p:spPr>
        <p:txBody>
          <a:bodyPr tIns="0"/>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Green Building could be used by anybody ranging from corporate all the way down to home owner and also schools.</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Green Building should be used by all people throughout the world and should be introduced as a main way to build future structures.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503238" y="301625"/>
            <a:ext cx="9064625" cy="1255713"/>
          </a:xfrm>
          <a:ln/>
        </p:spPr>
        <p:txBody>
          <a:bodyPr>
            <a:normAutofit fontScale="90000"/>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What are Some Examples of its Current Use?</a:t>
            </a:r>
          </a:p>
        </p:txBody>
      </p:sp>
      <p:sp>
        <p:nvSpPr>
          <p:cNvPr id="10242" name="Rectangle 2"/>
          <p:cNvSpPr>
            <a:spLocks noGrp="1" noChangeArrowheads="1"/>
          </p:cNvSpPr>
          <p:nvPr>
            <p:ph sz="half" idx="1"/>
          </p:nvPr>
        </p:nvSpPr>
        <p:spPr>
          <a:xfrm>
            <a:off x="503238" y="1768475"/>
            <a:ext cx="4422775" cy="5032375"/>
          </a:xfrm>
          <a:ln/>
        </p:spPr>
        <p:txBody>
          <a:bodyPr tIns="0">
            <a:normAutofit lnSpcReduction="10000"/>
          </a:bodyPr>
          <a:lstStyle/>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200"/>
              <a:t>Countries such as the United States, Canada, France, Germany, and Israel to name a few all have incorporated some sort of action to encourage green building.</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200"/>
              <a:t>For example: In the U.S., The United States Green Building Council promotes the idea of green building.</a:t>
            </a:r>
          </a:p>
          <a:p>
            <a:pPr marL="682625" indent="-681038">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200"/>
              <a:t>In Canada, a program called the R-2000 provides building codes for environmentally friendly building techniques or green building.</a:t>
            </a:r>
          </a:p>
        </p:txBody>
      </p:sp>
      <p:sp>
        <p:nvSpPr>
          <p:cNvPr id="10243" name="Rectangle 3"/>
          <p:cNvSpPr>
            <a:spLocks noGrp="1" noChangeArrowheads="1"/>
          </p:cNvSpPr>
          <p:nvPr>
            <p:ph sz="half" idx="2"/>
          </p:nvPr>
        </p:nvSpPr>
        <p:spPr>
          <a:xfrm>
            <a:off x="5146675" y="1768475"/>
            <a:ext cx="4422775" cy="5872163"/>
          </a:xfrm>
          <a:ln/>
        </p:spPr>
        <p:txBody>
          <a:bodyPr tIns="0">
            <a:normAutofit lnSpcReduction="10000"/>
          </a:bodyPr>
          <a:lstStyle/>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b="1" u="sng"/>
              <a:t>Green Building Examples </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Federal Triangle in Washington, DC</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A Region 3 Office in Philadelphia, Pa</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A Science and Technology Center in Kansas City, Kansas</a:t>
            </a:r>
          </a:p>
          <a:p>
            <a:pPr marL="682625" indent="-681038" algn="ctr">
              <a:buFont typeface="Times New Roman" pitchFamily="16" charset="0"/>
              <a:buChar char="•"/>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r>
              <a:rPr lang="en-US" sz="2600"/>
              <a:t>A Region 8 office in Denver, Colorado</a:t>
            </a:r>
          </a:p>
          <a:p>
            <a:pPr marL="682625" indent="-681038" algn="ctr">
              <a:buClrTx/>
              <a:buSzTx/>
              <a:buFontTx/>
              <a:buNone/>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endParaRPr lang="en-US" sz="2600"/>
          </a:p>
          <a:p>
            <a:pPr marL="682625" indent="-681038" algn="ctr">
              <a:buClrTx/>
              <a:buSzTx/>
              <a:buFontTx/>
              <a:buNone/>
              <a:tabLst>
                <a:tab pos="682625" algn="l"/>
                <a:tab pos="795338" algn="l"/>
                <a:tab pos="1252538" algn="l"/>
                <a:tab pos="1709738" algn="l"/>
                <a:tab pos="2166938" algn="l"/>
                <a:tab pos="2624138" algn="l"/>
                <a:tab pos="3081338" algn="l"/>
                <a:tab pos="3538538" algn="l"/>
                <a:tab pos="3995738" algn="l"/>
                <a:tab pos="4452938" algn="l"/>
                <a:tab pos="4910138" algn="l"/>
                <a:tab pos="5367338" algn="l"/>
                <a:tab pos="5824538" algn="l"/>
                <a:tab pos="6281738" algn="l"/>
                <a:tab pos="6738938" algn="l"/>
                <a:tab pos="7196138" algn="l"/>
                <a:tab pos="7653338" algn="l"/>
                <a:tab pos="8110538" algn="l"/>
                <a:tab pos="8567738" algn="l"/>
                <a:tab pos="9024938" algn="l"/>
                <a:tab pos="9482138" algn="l"/>
              </a:tabLst>
            </a:pPr>
            <a:endParaRPr lang="en-US" sz="260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503238" y="301625"/>
            <a:ext cx="9064625" cy="1255713"/>
          </a:xfrm>
          <a:ln/>
        </p:spPr>
        <p:txBody>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Examples of its current use </a:t>
            </a:r>
          </a:p>
        </p:txBody>
      </p:sp>
      <p:sp>
        <p:nvSpPr>
          <p:cNvPr id="11270" name="Text Box 6"/>
          <p:cNvSpPr txBox="1">
            <a:spLocks noChangeArrowheads="1"/>
          </p:cNvSpPr>
          <p:nvPr/>
        </p:nvSpPr>
        <p:spPr bwMode="auto">
          <a:xfrm>
            <a:off x="1143000" y="4198938"/>
            <a:ext cx="3200400" cy="373062"/>
          </a:xfrm>
          <a:prstGeom prst="rect">
            <a:avLst/>
          </a:prstGeom>
          <a:noFill/>
          <a:ln w="9525">
            <a:noFill/>
            <a:round/>
            <a:headEnd/>
            <a:tailEnd/>
          </a:ln>
          <a:effectLst/>
        </p:spPr>
        <p:txBody>
          <a:bodyPr lIns="90000" tIns="45000" rIns="90000" bIns="45000"/>
          <a:lstStyle/>
          <a:p>
            <a:pPr>
              <a:buFont typeface="Times New Roman" pitchFamily="16"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a:solidFill>
                  <a:srgbClr val="000000"/>
                </a:solidFill>
                <a:ea typeface="MS Gothic" charset="0"/>
                <a:cs typeface="MS Gothic" charset="0"/>
              </a:rPr>
              <a:t>Federal Triangle</a:t>
            </a:r>
          </a:p>
        </p:txBody>
      </p:sp>
      <p:sp>
        <p:nvSpPr>
          <p:cNvPr id="11271" name="Text Box 7"/>
          <p:cNvSpPr txBox="1">
            <a:spLocks noChangeArrowheads="1"/>
          </p:cNvSpPr>
          <p:nvPr/>
        </p:nvSpPr>
        <p:spPr bwMode="auto">
          <a:xfrm>
            <a:off x="6629400" y="4343400"/>
            <a:ext cx="2743200" cy="373063"/>
          </a:xfrm>
          <a:prstGeom prst="rect">
            <a:avLst/>
          </a:prstGeom>
          <a:noFill/>
          <a:ln w="9525">
            <a:noFill/>
            <a:round/>
            <a:headEnd/>
            <a:tailEnd/>
          </a:ln>
          <a:effectLst/>
        </p:spPr>
        <p:txBody>
          <a:bodyPr lIns="90000" tIns="45000" rIns="90000" bIns="45000"/>
          <a:lstStyle/>
          <a:p>
            <a:pPr>
              <a:buFont typeface="Times New Roman" pitchFamily="16"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a:solidFill>
                  <a:srgbClr val="000000"/>
                </a:solidFill>
                <a:ea typeface="MS Gothic" charset="0"/>
                <a:cs typeface="MS Gothic" charset="0"/>
              </a:rPr>
              <a:t>A Region 3 Office</a:t>
            </a:r>
          </a:p>
        </p:txBody>
      </p:sp>
      <p:sp>
        <p:nvSpPr>
          <p:cNvPr id="11272" name="Text Box 8"/>
          <p:cNvSpPr txBox="1">
            <a:spLocks noChangeArrowheads="1"/>
          </p:cNvSpPr>
          <p:nvPr/>
        </p:nvSpPr>
        <p:spPr bwMode="auto">
          <a:xfrm>
            <a:off x="228600" y="7086600"/>
            <a:ext cx="4800600" cy="373063"/>
          </a:xfrm>
          <a:prstGeom prst="rect">
            <a:avLst/>
          </a:prstGeom>
          <a:noFill/>
          <a:ln w="9525">
            <a:noFill/>
            <a:round/>
            <a:headEnd/>
            <a:tailEnd/>
          </a:ln>
          <a:effectLst/>
        </p:spPr>
        <p:txBody>
          <a:bodyPr lIns="90000" tIns="45000" rIns="90000" bIns="45000"/>
          <a:lstStyle/>
          <a:p>
            <a:pPr>
              <a:buFont typeface="Times New Roman" pitchFamily="16"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a:solidFill>
                  <a:srgbClr val="000000"/>
                </a:solidFill>
                <a:ea typeface="MS Gothic" charset="0"/>
                <a:cs typeface="MS Gothic" charset="0"/>
              </a:rPr>
              <a:t>A Science and Technology Center</a:t>
            </a:r>
          </a:p>
        </p:txBody>
      </p:sp>
      <p:sp>
        <p:nvSpPr>
          <p:cNvPr id="11273" name="Text Box 9"/>
          <p:cNvSpPr txBox="1">
            <a:spLocks noChangeArrowheads="1"/>
          </p:cNvSpPr>
          <p:nvPr/>
        </p:nvSpPr>
        <p:spPr bwMode="auto">
          <a:xfrm>
            <a:off x="6858000" y="6858000"/>
            <a:ext cx="2971800" cy="373063"/>
          </a:xfrm>
          <a:prstGeom prst="rect">
            <a:avLst/>
          </a:prstGeom>
          <a:noFill/>
          <a:ln w="9525">
            <a:noFill/>
            <a:round/>
            <a:headEnd/>
            <a:tailEnd/>
          </a:ln>
          <a:effectLst/>
        </p:spPr>
        <p:txBody>
          <a:bodyPr lIns="90000" tIns="45000" rIns="90000" bIns="45000"/>
          <a:lstStyle/>
          <a:p>
            <a:pPr>
              <a:buFont typeface="Times New Roman" pitchFamily="16"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a:solidFill>
                  <a:srgbClr val="000000"/>
                </a:solidFill>
                <a:ea typeface="MS Gothic" charset="0"/>
                <a:cs typeface="MS Gothic" charset="0"/>
              </a:rPr>
              <a:t>A Region 8 Office</a:t>
            </a:r>
          </a:p>
        </p:txBody>
      </p:sp>
      <p:pic>
        <p:nvPicPr>
          <p:cNvPr id="13" name="Picture 12" descr="fedtriangle.jpg"/>
          <p:cNvPicPr>
            <a:picLocks noChangeAspect="1"/>
          </p:cNvPicPr>
          <p:nvPr/>
        </p:nvPicPr>
        <p:blipFill>
          <a:blip r:embed="rId3"/>
          <a:stretch>
            <a:fillRect/>
          </a:stretch>
        </p:blipFill>
        <p:spPr>
          <a:xfrm>
            <a:off x="620712" y="1874837"/>
            <a:ext cx="3444240" cy="2152650"/>
          </a:xfrm>
          <a:prstGeom prst="rect">
            <a:avLst/>
          </a:prstGeom>
        </p:spPr>
      </p:pic>
      <p:pic>
        <p:nvPicPr>
          <p:cNvPr id="14" name="Picture 13" descr="kansas_stc.jpg"/>
          <p:cNvPicPr>
            <a:picLocks noChangeAspect="1"/>
          </p:cNvPicPr>
          <p:nvPr/>
        </p:nvPicPr>
        <p:blipFill>
          <a:blip r:embed="rId4"/>
          <a:stretch>
            <a:fillRect/>
          </a:stretch>
        </p:blipFill>
        <p:spPr>
          <a:xfrm>
            <a:off x="696912" y="4770437"/>
            <a:ext cx="3398520" cy="2124075"/>
          </a:xfrm>
          <a:prstGeom prst="rect">
            <a:avLst/>
          </a:prstGeom>
        </p:spPr>
      </p:pic>
      <p:pic>
        <p:nvPicPr>
          <p:cNvPr id="15" name="Picture 14" descr="philly.jpg"/>
          <p:cNvPicPr>
            <a:picLocks noChangeAspect="1"/>
          </p:cNvPicPr>
          <p:nvPr/>
        </p:nvPicPr>
        <p:blipFill>
          <a:blip r:embed="rId5"/>
          <a:stretch>
            <a:fillRect/>
          </a:stretch>
        </p:blipFill>
        <p:spPr>
          <a:xfrm>
            <a:off x="6792912" y="1417637"/>
            <a:ext cx="1930400" cy="2895600"/>
          </a:xfrm>
          <a:prstGeom prst="rect">
            <a:avLst/>
          </a:prstGeom>
        </p:spPr>
      </p:pic>
      <p:pic>
        <p:nvPicPr>
          <p:cNvPr id="16" name="Picture 15" descr="denver.jpg"/>
          <p:cNvPicPr>
            <a:picLocks noChangeAspect="1"/>
          </p:cNvPicPr>
          <p:nvPr/>
        </p:nvPicPr>
        <p:blipFill>
          <a:blip r:embed="rId6"/>
          <a:stretch>
            <a:fillRect/>
          </a:stretch>
        </p:blipFill>
        <p:spPr>
          <a:xfrm>
            <a:off x="6564312" y="4770437"/>
            <a:ext cx="2630714" cy="1933575"/>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34464</TotalTime>
  <Words>1098</Words>
  <PresentationFormat>Custom</PresentationFormat>
  <Paragraphs>110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Green Building </vt:lpstr>
      <vt:lpstr>How Do Green Building Designs Work?</vt:lpstr>
      <vt:lpstr>Examples of Green Building Designs or Green Buildings</vt:lpstr>
      <vt:lpstr>Materials The Building Could Be Made Out Of </vt:lpstr>
      <vt:lpstr>Pictures of Green Building Material</vt:lpstr>
      <vt:lpstr>Pictures of Green Building Material</vt:lpstr>
      <vt:lpstr>How Could This Energy Source be Used?</vt:lpstr>
      <vt:lpstr>What are Some Examples of its Current Use?</vt:lpstr>
      <vt:lpstr>Examples of its current use </vt:lpstr>
      <vt:lpstr>What are apparent environmental impacts associated with this?</vt:lpstr>
      <vt:lpstr>Are there hidden environmental and social costs?</vt:lpstr>
      <vt:lpstr>Is this technology widely accepted today? Why or Why not</vt:lpstr>
      <vt:lpstr>Do the costs of this technology make it prohibitive for common use? Why or why not?</vt:lpstr>
      <vt:lpstr>What Forms of Alternate Energy Green Buildings Implement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Building </dc:title>
  <dc:creator>HP</dc:creator>
  <cp:lastModifiedBy> </cp:lastModifiedBy>
  <cp:revision>11</cp:revision>
  <cp:lastPrinted>1601-01-01T00:00:00Z</cp:lastPrinted>
  <dcterms:created xsi:type="dcterms:W3CDTF">2009-04-26T20:50:41Z</dcterms:created>
  <dcterms:modified xsi:type="dcterms:W3CDTF">2009-04-30T14:10:15Z</dcterms:modified>
</cp:coreProperties>
</file>